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7" r:id="rId9"/>
    <p:sldId id="275" r:id="rId10"/>
    <p:sldId id="278" r:id="rId11"/>
    <p:sldId id="279" r:id="rId12"/>
    <p:sldId id="274" r:id="rId13"/>
    <p:sldId id="263" r:id="rId14"/>
    <p:sldId id="268" r:id="rId15"/>
    <p:sldId id="265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CCFF"/>
    <a:srgbClr val="0033CC"/>
    <a:srgbClr val="CC0099"/>
    <a:srgbClr val="3333FF"/>
    <a:srgbClr val="FF0000"/>
    <a:srgbClr val="99FF99"/>
    <a:srgbClr val="FF0066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37178-9EA0-49A4-BDA3-0FF03404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0FC1F-3811-442B-B3EC-F128C2CA05F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B338-CC04-4203-A4C2-013DD7584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9478-60EE-425D-A7A9-6D817FB9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414F-186C-4FCF-A2D0-F3581AB7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7D2F-F9B0-4ABA-BA1C-3FFA5D88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25D3-DE27-44DC-A2D4-61F6168C8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076F-F052-4F29-82E7-849C3267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747D-129A-49F7-896E-5B46700CA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6249-FB95-478A-BFA2-1DB25A999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8CAA-F6AC-4F6B-87E3-ED31B933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90C19-80D4-4FAD-818D-C2573BC6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09EE-EB6B-42BA-9AD6-A164B18C1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532C-BBAA-4315-B9BE-E29CA282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AA0DE9-7177-486C-9BB6-3B503D3F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DUOI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audio" Target="DUOI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lop%20chung%20ta%20doan%20ket%20THIEU%20NHI.mid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4" descr="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143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TUẦN 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24</a:t>
            </a:r>
            <a:r>
              <a:rPr 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981200" y="28956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en-US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Arial"/>
                <a:cs typeface="Arial"/>
              </a:rPr>
              <a:t>TẬP VIẾT 2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51816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</a:rPr>
              <a:t>Chữ hoa : </a:t>
            </a:r>
            <a:r>
              <a:rPr lang="en-US" sz="8000" b="1">
                <a:solidFill>
                  <a:srgbClr val="FF0000"/>
                </a:solidFill>
              </a:rPr>
              <a:t>U,</a:t>
            </a:r>
            <a:r>
              <a:rPr lang="vi-VN" sz="8000" b="1">
                <a:solidFill>
                  <a:srgbClr val="FF0000"/>
                </a:solidFill>
              </a:rPr>
              <a:t>Ư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8" name="DU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4133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383"/>
                            </p:stCondLst>
                            <p:childTnLst>
                              <p:par>
                                <p:cTn id="1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8383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8" grpId="0"/>
      <p:bldP spid="3079" grpId="0" animBg="1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c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2867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876800" y="2819400"/>
            <a:ext cx="5334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03125 C 0.02899 0.03982 0.03003 0.04885 0.02778 0.05695 C 0.02552 0.06482 0.01458 0.07547 0.00851 0.08056 C 0.00417 0.08912 0.00191 0.08797 -0.00451 0.09352 C -0.00799 0.0919 -0.01146 0.09121 -0.01406 0.08704 C -0.01667 0.08311 -0.01736 0.07709 -0.02049 0.07431 C -0.02569 0.06968 -0.02986 0.06366 -0.03507 0.05903 C -0.03872 0.05209 -0.04288 0.04908 -0.04635 0.0419 C -0.04514 0.01621 -0.04983 0.00857 -0.03663 -0.00324 C -0.03299 -0.01088 -0.03021 -0.01319 -0.02378 -0.0162 C -0.01354 -0.03657 0.00503 -0.02014 0.01823 -0.01389 C 0.02361 0.00741 0.01441 -0.02615 0.02465 -0.00115 C 0.02795 0.00672 0.02813 0.01667 0.03108 0.02477 C 0.03611 0.03889 0.03872 0.05 0.0408 0.06551 C 0.04167 0.08449 0.03819 0.11528 0.05208 0.12801 C 0.05365 0.16065 0.05972 0.19977 0.05208 0.23125 C 0.05052 0.22917 0.04948 0.22477 0.04722 0.22477 C 0.04531 0.22477 0.04878 0.22963 0.05035 0.23125 C 0.05174 0.23264 0.05365 0.23264 0.05521 0.23334 C 0.05486 0.2375 0.05191 0.25139 0.05521 0.25695 C 0.05781 0.26111 0.06319 0.26019 0.06649 0.26343 C 0.0684 0.26528 0.06944 0.26829 0.07135 0.26991 C 0.07483 0.27246 0.07899 0.27246 0.08264 0.27431 C 0.09149 0.28565 0.09306 0.28264 0.10677 0.28056 C 0.11389 0.27755 0.1151 0.27246 0.11979 0.26551 C 0.12292 0.26111 0.12951 0.25278 0.12951 0.25278 C 0.13194 0.2426 0.13038 0.23982 0.1375 0.23334 C 0.14167 0.225 0.1408 0.2294 0.1408 0.22037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02222 C 0.15052 0.02269 0.15035 0.06065 0.14028 0.10255 C 0.1375 0.13334 0.13889 0.10648 0.14028 0.13473 C 0.14097 0.14977 0.14115 0.16482 0.14184 0.17986 C 0.14219 0.18496 0.14306 0.18982 0.1434 0.19491 C 0.14583 0.22894 0.14115 0.23496 0.15799 0.25741 C 0.16528 0.26713 0.15625 0.26227 0.16771 0.26598 C 0.16875 0.26875 0.16962 0.27176 0.17083 0.27454 C 0.17188 0.27686 0.17326 0.27871 0.17413 0.28102 C 0.17483 0.28311 0.17448 0.28588 0.17569 0.2875 C 0.17847 0.29121 0.18542 0.29607 0.18542 0.2963 C 0.19583 0.29329 0.2033 0.28773 0.21285 0.28311 C 0.21753 0.27686 0.22014 0.27084 0.22569 0.26598 C 0.23021 0.25718 0.22899 0.26204 0.22899 0.2509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 hãy nêu điểm giống và khác nhau giữa 2 chữ: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900" b="1" smtClean="0">
                <a:solidFill>
                  <a:srgbClr val="FF0000"/>
                </a:solidFill>
              </a:rPr>
              <a:t>U,</a:t>
            </a:r>
            <a:r>
              <a:rPr lang="vi-VN" sz="19900" b="1" smtClean="0">
                <a:solidFill>
                  <a:srgbClr val="FF0000"/>
                </a:solidFill>
              </a:rPr>
              <a:t>Ư</a:t>
            </a:r>
            <a:endParaRPr lang="en-US" sz="19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676400"/>
            <a:ext cx="4800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Viết bảng con</a:t>
            </a:r>
            <a:r>
              <a:rPr lang="en-US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3048000"/>
            <a:ext cx="2971800" cy="1295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5400" b="1" smtClean="0">
                <a:solidFill>
                  <a:srgbClr val="FF0000"/>
                </a:solidFill>
              </a:rPr>
              <a:t>U, </a:t>
            </a:r>
            <a:r>
              <a:rPr lang="vi-VN" sz="5400" b="1" smtClean="0">
                <a:solidFill>
                  <a:srgbClr val="FF0000"/>
                </a:solidFill>
              </a:rPr>
              <a:t>Ư</a:t>
            </a:r>
            <a:endParaRPr lang="en-US" sz="66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endParaRPr lang="en-US" sz="6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71600" y="2500313"/>
            <a:ext cx="6248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>
                <a:solidFill>
                  <a:srgbClr val="3333FF"/>
                </a:solidFill>
              </a:rPr>
              <a:t>Hoạt động 2:</a:t>
            </a:r>
            <a:r>
              <a:rPr lang="en-US" sz="4400" b="1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Viết cụm từ ứng dụng</a:t>
            </a:r>
          </a:p>
        </p:txBody>
      </p:sp>
    </p:spTree>
  </p:cSld>
  <p:clrMapOvr>
    <a:masterClrMapping/>
  </p:clrMapOvr>
  <p:transition spd="med">
    <p:cover dir="l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2038" y="165100"/>
            <a:ext cx="71675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HÃY NHẬN XÉT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i="1">
                <a:latin typeface="Arial"/>
              </a:rPr>
              <a:t>-Độ </a:t>
            </a:r>
            <a:r>
              <a:rPr lang="en-US" sz="2400" b="1" i="1" err="1">
                <a:latin typeface="Arial"/>
              </a:rPr>
              <a:t>cao</a:t>
            </a:r>
            <a:r>
              <a:rPr lang="en-US" sz="2400" b="1" i="1">
                <a:latin typeface="Arial"/>
              </a:rPr>
              <a:t> </a:t>
            </a:r>
            <a:r>
              <a:rPr lang="en-US" sz="2400" b="1" i="1">
                <a:latin typeface="Arial"/>
              </a:rPr>
              <a:t>của các chữ cái viết nh</a:t>
            </a:r>
            <a:r>
              <a:rPr lang="vi-VN" sz="2400" b="1" i="1">
                <a:latin typeface="Arial"/>
              </a:rPr>
              <a:t>ư</a:t>
            </a:r>
            <a:r>
              <a:rPr lang="en-US" sz="2400" b="1" i="1">
                <a:latin typeface="Arial"/>
              </a:rPr>
              <a:t> thế nào</a:t>
            </a:r>
            <a:r>
              <a:rPr lang="en-US" sz="2400" b="1" i="1" dirty="0">
                <a:latin typeface="Arial"/>
              </a:rPr>
              <a:t>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i="1">
                <a:latin typeface="Arial"/>
              </a:rPr>
              <a:t>-</a:t>
            </a:r>
            <a:r>
              <a:rPr lang="en-US" sz="2400" b="1" i="1">
                <a:latin typeface="Arial"/>
              </a:rPr>
              <a:t>Khoảng cách giữa các chữ viết nh</a:t>
            </a:r>
            <a:r>
              <a:rPr lang="vi-VN" sz="2400" b="1" i="1">
                <a:latin typeface="Arial"/>
              </a:rPr>
              <a:t>ư</a:t>
            </a:r>
            <a:r>
              <a:rPr lang="en-US" sz="2400" b="1" i="1">
                <a:latin typeface="Arial"/>
              </a:rPr>
              <a:t> thế nào</a:t>
            </a:r>
            <a:r>
              <a:rPr lang="en-US" sz="2400" b="1" i="1" dirty="0">
                <a:latin typeface="Arial"/>
              </a:rPr>
              <a:t>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latin typeface="Arial"/>
              </a:rPr>
              <a:t>	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 </a:t>
            </a:r>
            <a:r>
              <a:rPr lang="en-US" sz="2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vi-VN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cao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2,5 li. 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r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cao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1,25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</a:t>
            </a: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chữ còn lại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cao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1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</a:t>
            </a: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Khoảng cách giữa chữ bằng một chữ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</a:t>
            </a:r>
          </a:p>
        </p:txBody>
      </p:sp>
      <p:pic>
        <p:nvPicPr>
          <p:cNvPr id="15364" name="Picture 5" descr="Sc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Sca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733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71600" y="2500313"/>
            <a:ext cx="6248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>
                <a:solidFill>
                  <a:srgbClr val="3333FF"/>
                </a:solidFill>
              </a:rPr>
              <a:t>Hoạt động 3:</a:t>
            </a:r>
            <a:r>
              <a:rPr lang="en-US" sz="4400" b="1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Thực hành viết vở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nh ng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990600"/>
            <a:ext cx="3298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52578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8432C8"/>
                </a:solidFill>
              </a:rPr>
              <a:t>-</a:t>
            </a:r>
            <a:r>
              <a:rPr lang="en-US" sz="2800" b="1" i="1">
                <a:solidFill>
                  <a:srgbClr val="3333FF"/>
                </a:solidFill>
              </a:rPr>
              <a:t>L</a:t>
            </a:r>
            <a:r>
              <a:rPr lang="vi-VN" sz="2800" b="1" i="1">
                <a:solidFill>
                  <a:srgbClr val="3333FF"/>
                </a:solidFill>
              </a:rPr>
              <a:t>ư</a:t>
            </a:r>
            <a:r>
              <a:rPr lang="en-US" sz="2800" b="1" i="1">
                <a:solidFill>
                  <a:srgbClr val="3333FF"/>
                </a:solidFill>
              </a:rPr>
              <a:t>ng thẳng, không tì ngực vào bàn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-Đầu h</a:t>
            </a:r>
            <a:r>
              <a:rPr lang="vi-VN" sz="2800" b="1" i="1">
                <a:solidFill>
                  <a:srgbClr val="3333FF"/>
                </a:solidFill>
              </a:rPr>
              <a:t>ơ</a:t>
            </a:r>
            <a:r>
              <a:rPr lang="en-US" sz="2800" b="1" i="1">
                <a:solidFill>
                  <a:srgbClr val="3333FF"/>
                </a:solidFill>
              </a:rPr>
              <a:t>i cúi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-Mắt cách vở khoảng 25 – 30cm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-Tay phải cầm bút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-Tay trái tì nhẹ lên mép vở </a:t>
            </a:r>
            <a:r>
              <a:rPr lang="vi-VN" sz="2800" b="1" i="1">
                <a:solidFill>
                  <a:srgbClr val="3333FF"/>
                </a:solidFill>
              </a:rPr>
              <a:t>đ</a:t>
            </a:r>
            <a:r>
              <a:rPr lang="en-US" sz="2800" b="1" i="1">
                <a:solidFill>
                  <a:srgbClr val="3333FF"/>
                </a:solidFill>
              </a:rPr>
              <a:t>ể giữ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-Hai chân </a:t>
            </a:r>
            <a:r>
              <a:rPr lang="vi-VN" sz="2800" b="1" i="1">
                <a:solidFill>
                  <a:srgbClr val="3333FF"/>
                </a:solidFill>
              </a:rPr>
              <a:t>đ</a:t>
            </a:r>
            <a:r>
              <a:rPr lang="en-US" sz="2800" b="1" i="1">
                <a:solidFill>
                  <a:srgbClr val="3333FF"/>
                </a:solidFill>
              </a:rPr>
              <a:t>ể song song thoải mái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38200" y="609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Tư thế ngồi viết</a:t>
            </a:r>
          </a:p>
        </p:txBody>
      </p:sp>
      <p:sp>
        <p:nvSpPr>
          <p:cNvPr id="1741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457200" cy="304800"/>
          </a:xfrm>
          <a:prstGeom prst="actionButtonBackPrevious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sh dir="u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THỰC HÀNH</a:t>
            </a:r>
            <a:endParaRPr lang="en-US" sz="3200" b="1" u="sng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8435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457200" cy="304800"/>
          </a:xfrm>
          <a:prstGeom prst="actionButtonForwardNex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 descr="Sc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8600"/>
            <a:ext cx="43021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959100" y="1447800"/>
            <a:ext cx="3975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 :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3810000"/>
            <a:ext cx="6719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rgbClr val="0000FF"/>
                </a:solidFill>
              </a:rPr>
              <a:t>* </a:t>
            </a:r>
            <a:r>
              <a:rPr lang="en-US" sz="3600" b="1">
                <a:solidFill>
                  <a:srgbClr val="3333FF"/>
                </a:solidFill>
              </a:rPr>
              <a:t>Xem trước bài: Chữ hoa </a:t>
            </a:r>
            <a:r>
              <a:rPr lang="en-US" sz="4400" b="1">
                <a:solidFill>
                  <a:srgbClr val="3333FF"/>
                </a:solidFill>
              </a:rPr>
              <a:t>V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1600" y="2590800"/>
            <a:ext cx="624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rgbClr val="0000FF"/>
                </a:solidFill>
              </a:rPr>
              <a:t>* </a:t>
            </a:r>
            <a:r>
              <a:rPr lang="en-US" sz="4000" b="1">
                <a:solidFill>
                  <a:srgbClr val="3333FF"/>
                </a:solidFill>
              </a:rPr>
              <a:t>Hoàn thành bài tập viết</a:t>
            </a:r>
          </a:p>
        </p:txBody>
      </p:sp>
    </p:spTree>
  </p:cSld>
  <p:clrMapOvr>
    <a:masterClrMapping/>
  </p:clrMapOvr>
  <p:transition>
    <p:comb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rd-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76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bfly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81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2390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học giỏi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5" name="DU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71550"/>
            <a:ext cx="8243888" cy="13144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Khởi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r>
              <a:rPr lang="vi-VN" b="1" smtClean="0">
                <a:solidFill>
                  <a:srgbClr val="FF0000"/>
                </a:solidFill>
              </a:rPr>
              <a:t>đ</a:t>
            </a:r>
            <a:r>
              <a:rPr lang="en-US" b="1" smtClean="0">
                <a:solidFill>
                  <a:srgbClr val="FF0000"/>
                </a:solidFill>
              </a:rPr>
              <a:t>ộng</a:t>
            </a:r>
          </a:p>
        </p:txBody>
      </p:sp>
      <p:pic>
        <p:nvPicPr>
          <p:cNvPr id="3075" name="Picture 3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98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ehayfe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j02299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3622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30" fill="hold"/>
                                        <p:tgtEl>
                                          <p:spTgt spid="7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3429000" cy="838200"/>
          </a:xfrm>
        </p:spPr>
        <p:txBody>
          <a:bodyPr/>
          <a:lstStyle/>
          <a:p>
            <a:pPr eaLnBrk="1" hangingPunct="1"/>
            <a:r>
              <a:rPr lang="en-US" sz="6000" b="1" u="sng" smtClean="0">
                <a:solidFill>
                  <a:srgbClr val="3333FF"/>
                </a:solidFill>
              </a:rPr>
              <a:t>Bài cũ</a:t>
            </a:r>
            <a:r>
              <a:rPr lang="en-US" sz="5400" b="1" smtClean="0">
                <a:solidFill>
                  <a:srgbClr val="3333FF"/>
                </a:solidFill>
              </a:rPr>
              <a:t>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endParaRPr lang="en-US" sz="4000" b="1" smtClean="0">
              <a:solidFill>
                <a:srgbClr val="0000FF"/>
              </a:solidFill>
            </a:endParaRPr>
          </a:p>
        </p:txBody>
      </p:sp>
      <p:pic>
        <p:nvPicPr>
          <p:cNvPr id="4099" name="Picture 4" descr="0004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5029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Chữ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hoa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ivaldi" pitchFamily="66" charset="0"/>
              </a:rPr>
              <a:t>T</a:t>
            </a:r>
          </a:p>
        </p:txBody>
      </p:sp>
    </p:spTree>
  </p:cSld>
  <p:clrMapOvr>
    <a:masterClrMapping/>
  </p:clrMapOvr>
  <p:transition spd="med">
    <p:cover dir="rd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72400" cy="24384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33FF"/>
                </a:solidFill>
              </a:rPr>
              <a:t>Viết bảng con chữ</a:t>
            </a:r>
            <a:r>
              <a:rPr lang="en-US" sz="4800" b="1" smtClean="0"/>
              <a:t> </a:t>
            </a:r>
            <a:br>
              <a:rPr lang="en-US" sz="4800" b="1" smtClean="0"/>
            </a:br>
            <a:r>
              <a:rPr lang="en-US" sz="4800" b="1" smtClean="0"/>
              <a:t/>
            </a:r>
            <a:br>
              <a:rPr lang="en-US" sz="4800" b="1" smtClean="0"/>
            </a:br>
            <a:endParaRPr lang="en-US" sz="7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3429000" cy="1143000"/>
          </a:xfrm>
        </p:spPr>
        <p:txBody>
          <a:bodyPr/>
          <a:lstStyle/>
          <a:p>
            <a:pPr eaLnBrk="1" hangingPunct="1"/>
            <a:r>
              <a:rPr lang="en-US" sz="5400" b="1" u="sng" smtClean="0">
                <a:solidFill>
                  <a:srgbClr val="FF0000"/>
                </a:solidFill>
              </a:rPr>
              <a:t>Bài mới: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57200" y="2209800"/>
            <a:ext cx="7315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   CHỮ</a:t>
            </a:r>
            <a:r>
              <a:rPr lang="en-US" sz="8000">
                <a:solidFill>
                  <a:srgbClr val="3333FF"/>
                </a:solidFill>
              </a:rPr>
              <a:t> </a:t>
            </a:r>
            <a:r>
              <a:rPr lang="en-US" sz="8000" b="1">
                <a:solidFill>
                  <a:srgbClr val="3333FF"/>
                </a:solidFill>
              </a:rPr>
              <a:t>  HOA</a:t>
            </a:r>
            <a:r>
              <a:rPr lang="en-US" sz="8800" b="1">
                <a:solidFill>
                  <a:srgbClr val="FF0000"/>
                </a:solidFill>
              </a:rPr>
              <a:t> U,</a:t>
            </a:r>
            <a:r>
              <a:rPr lang="vi-VN" sz="8800" b="1">
                <a:solidFill>
                  <a:srgbClr val="FF0000"/>
                </a:solidFill>
              </a:rPr>
              <a:t>Ư</a:t>
            </a:r>
            <a:r>
              <a:rPr lang="en-US" sz="8800" b="1">
                <a:solidFill>
                  <a:srgbClr val="FF0000"/>
                </a:solidFill>
              </a:rPr>
              <a:t>- </a:t>
            </a:r>
            <a:r>
              <a:rPr lang="vi-VN" sz="8800" b="1">
                <a:solidFill>
                  <a:srgbClr val="FF0000"/>
                </a:solidFill>
              </a:rPr>
              <a:t>Ươ</a:t>
            </a:r>
            <a:r>
              <a:rPr lang="en-US" sz="8800" b="1">
                <a:solidFill>
                  <a:srgbClr val="FF0000"/>
                </a:solidFill>
              </a:rPr>
              <a:t>m cây gây rừng</a:t>
            </a:r>
          </a:p>
        </p:txBody>
      </p:sp>
    </p:spTree>
  </p:cSld>
  <p:clrMapOvr>
    <a:masterClrMapping/>
  </p:clrMapOvr>
  <p:transition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407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Hoạt động 1:</a:t>
            </a:r>
            <a:r>
              <a:rPr lang="en-US" sz="3200" b="1">
                <a:solidFill>
                  <a:srgbClr val="008000"/>
                </a:solidFill>
              </a:rPr>
              <a:t> </a:t>
            </a:r>
            <a:r>
              <a:rPr lang="en-US" sz="3200" b="1">
                <a:solidFill>
                  <a:srgbClr val="3333FF"/>
                </a:solidFill>
              </a:rPr>
              <a:t>Viết chữ hoa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2743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Hoạt động 2 :</a:t>
            </a:r>
            <a:r>
              <a:rPr lang="en-US" sz="3200" b="1">
                <a:solidFill>
                  <a:srgbClr val="3333FF"/>
                </a:solidFill>
              </a:rPr>
              <a:t> Viết cụm từ ứng dụng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33400" y="4114800"/>
            <a:ext cx="7970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Hoạt động 3 :</a:t>
            </a:r>
            <a:r>
              <a:rPr lang="en-US" sz="3200" b="1">
                <a:solidFill>
                  <a:srgbClr val="3333FF"/>
                </a:solidFill>
              </a:rPr>
              <a:t> Thực hành viết vở</a:t>
            </a:r>
          </a:p>
        </p:txBody>
      </p:sp>
    </p:spTree>
  </p:cSld>
  <p:clrMapOvr>
    <a:masterClrMapping/>
  </p:clrMapOvr>
  <p:transition spd="med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2438400"/>
            <a:ext cx="5638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>
                <a:solidFill>
                  <a:srgbClr val="3333FF"/>
                </a:solidFill>
              </a:rPr>
              <a:t>Hoạt động 1:</a:t>
            </a:r>
            <a:r>
              <a:rPr lang="en-US" sz="4400" b="1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Viết chữ hoa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620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QUAN SÁT VÀ NHẬN XÉT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	-</a:t>
            </a:r>
            <a:r>
              <a:rPr lang="en-US" sz="3200" b="1" i="1">
                <a:solidFill>
                  <a:srgbClr val="0000FF"/>
                </a:solidFill>
              </a:rPr>
              <a:t>Chữ </a:t>
            </a:r>
            <a:r>
              <a:rPr lang="en-US" sz="4000" b="1" i="1">
                <a:solidFill>
                  <a:srgbClr val="CC0000"/>
                </a:solidFill>
              </a:rPr>
              <a:t>U </a:t>
            </a:r>
            <a:r>
              <a:rPr lang="en-US" sz="3200" b="1" i="1">
                <a:solidFill>
                  <a:srgbClr val="0000FF"/>
                </a:solidFill>
              </a:rPr>
              <a:t>cao mấy li, rộng mấy li?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	-</a:t>
            </a:r>
            <a:r>
              <a:rPr lang="en-US" sz="3200" b="1" i="1">
                <a:solidFill>
                  <a:srgbClr val="0000FF"/>
                </a:solidFill>
              </a:rPr>
              <a:t>Chữ </a:t>
            </a:r>
            <a:r>
              <a:rPr lang="en-US" sz="4000" b="1" i="1">
                <a:solidFill>
                  <a:srgbClr val="CC0000"/>
                </a:solidFill>
              </a:rPr>
              <a:t>U </a:t>
            </a:r>
            <a:r>
              <a:rPr lang="en-US" sz="3200" b="1" i="1">
                <a:solidFill>
                  <a:srgbClr val="0000FF"/>
                </a:solidFill>
              </a:rPr>
              <a:t> </a:t>
            </a:r>
            <a:r>
              <a:rPr lang="vi-VN" sz="3200" b="1" i="1">
                <a:solidFill>
                  <a:srgbClr val="0000FF"/>
                </a:solidFill>
              </a:rPr>
              <a:t>đư</a:t>
            </a:r>
            <a:r>
              <a:rPr lang="en-US" sz="3200" b="1" i="1">
                <a:solidFill>
                  <a:srgbClr val="0000FF"/>
                </a:solidFill>
              </a:rPr>
              <a:t>ợc viết bởi mấy nét?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367088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8432C8"/>
                </a:solidFill>
                <a:latin typeface="Arial"/>
              </a:rPr>
              <a:t>-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Chữ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</a:t>
            </a:r>
            <a:r>
              <a:rPr lang="en-US" sz="3200" dirty="0">
                <a:solidFill>
                  <a:srgbClr val="8432C8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8432C8"/>
                </a:solidFill>
                <a:latin typeface="Arial"/>
              </a:rPr>
              <a:t>cao</a:t>
            </a:r>
            <a:r>
              <a:rPr lang="en-US" sz="3200" dirty="0">
                <a:solidFill>
                  <a:srgbClr val="8432C8"/>
                </a:solidFill>
                <a:latin typeface="Arial"/>
              </a:rPr>
              <a:t> 5li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, 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rộng </a:t>
            </a:r>
            <a:r>
              <a:rPr lang="en-US" sz="3200" dirty="0">
                <a:solidFill>
                  <a:srgbClr val="8432C8"/>
                </a:solidFill>
                <a:latin typeface="Arial"/>
              </a:rPr>
              <a:t>5 </a:t>
            </a:r>
            <a:r>
              <a:rPr lang="en-US" sz="3200" dirty="0" err="1">
                <a:solidFill>
                  <a:srgbClr val="8432C8"/>
                </a:solidFill>
                <a:latin typeface="Arial"/>
              </a:rPr>
              <a:t>li</a:t>
            </a:r>
            <a:endParaRPr lang="en-US" sz="3200" dirty="0">
              <a:solidFill>
                <a:srgbClr val="8432C8"/>
              </a:solidFill>
              <a:latin typeface="Arial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48400" y="3367088"/>
            <a:ext cx="3048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8432C8"/>
                </a:solidFill>
                <a:latin typeface="Arial"/>
              </a:rPr>
              <a:t>-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Chữ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</a:t>
            </a: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3200">
                <a:solidFill>
                  <a:srgbClr val="8432C8"/>
                </a:solidFill>
                <a:latin typeface="Arial"/>
              </a:rPr>
              <a:t>đư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ợc  viết bởi 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2 </a:t>
            </a:r>
            <a:r>
              <a:rPr lang="en-US" sz="3200">
                <a:solidFill>
                  <a:srgbClr val="8432C8"/>
                </a:solidFill>
                <a:latin typeface="Arial"/>
              </a:rPr>
              <a:t>nét</a:t>
            </a:r>
            <a:endParaRPr lang="en-US" sz="3200" dirty="0">
              <a:solidFill>
                <a:srgbClr val="8432C8"/>
              </a:solidFill>
              <a:latin typeface="Arial"/>
            </a:endParaRPr>
          </a:p>
        </p:txBody>
      </p:sp>
      <p:pic>
        <p:nvPicPr>
          <p:cNvPr id="9221" name="Picture 5" descr="Sca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590800"/>
            <a:ext cx="2439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c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2867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876800" y="2819400"/>
            <a:ext cx="5334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03125 C 0.02899 0.03982 0.03003 0.04885 0.02778 0.05695 C 0.02552 0.06482 0.01458 0.07547 0.00851 0.08056 C 0.00417 0.08912 0.00191 0.08797 -0.00451 0.09352 C -0.00799 0.0919 -0.01146 0.09121 -0.01406 0.08704 C -0.01667 0.08311 -0.01736 0.07709 -0.02049 0.07431 C -0.02569 0.06968 -0.02986 0.06366 -0.03507 0.05903 C -0.03872 0.05209 -0.04288 0.04908 -0.04635 0.0419 C -0.04514 0.01621 -0.04983 0.00857 -0.03663 -0.00324 C -0.03299 -0.01088 -0.03021 -0.01319 -0.02378 -0.0162 C -0.01354 -0.03657 0.00503 -0.02014 0.01823 -0.01389 C 0.02361 0.00741 0.01441 -0.02615 0.02465 -0.00115 C 0.02795 0.00672 0.02813 0.01667 0.03108 0.02477 C 0.03611 0.03889 0.03872 0.05 0.0408 0.06551 C 0.04167 0.08449 0.03819 0.11528 0.05208 0.12801 C 0.05365 0.16065 0.05972 0.19977 0.05208 0.23125 C 0.05052 0.22917 0.04948 0.22477 0.04722 0.22477 C 0.04531 0.22477 0.04878 0.22963 0.05035 0.23125 C 0.05174 0.23264 0.05365 0.23264 0.05521 0.23334 C 0.05486 0.2375 0.05191 0.25139 0.05521 0.25695 C 0.05781 0.26111 0.06319 0.26019 0.06649 0.26343 C 0.0684 0.26528 0.06944 0.26829 0.07135 0.26991 C 0.07483 0.27246 0.07899 0.27246 0.08264 0.27431 C 0.09149 0.28565 0.09306 0.28264 0.10677 0.28056 C 0.11389 0.27755 0.1151 0.27246 0.11979 0.26551 C 0.12292 0.26111 0.12951 0.25278 0.12951 0.25278 C 0.13194 0.2426 0.13038 0.23982 0.1375 0.23334 C 0.14167 0.225 0.1408 0.2294 0.1408 0.22037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02222 C 0.15052 0.02269 0.15035 0.06065 0.14028 0.10255 C 0.1375 0.13334 0.13889 0.10648 0.14028 0.13473 C 0.14097 0.14977 0.14115 0.16482 0.14184 0.17986 C 0.14219 0.18496 0.14306 0.18982 0.1434 0.19491 C 0.14583 0.22894 0.14115 0.23496 0.15799 0.25741 C 0.16528 0.26713 0.15625 0.26227 0.16771 0.26598 C 0.16875 0.26875 0.16962 0.27176 0.17083 0.27454 C 0.17188 0.27686 0.17326 0.27871 0.17413 0.28102 C 0.17483 0.28311 0.17448 0.28588 0.17569 0.2875 C 0.17847 0.29121 0.18542 0.29607 0.18542 0.2963 C 0.19583 0.29329 0.2033 0.28773 0.21285 0.28311 C 0.21753 0.27686 0.22014 0.27084 0.22569 0.26598 C 0.23021 0.25718 0.22899 0.26204 0.22899 0.2509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246</Words>
  <Application>Microsoft Office PowerPoint</Application>
  <PresentationFormat>On-screen Show (4:3)</PresentationFormat>
  <Paragraphs>47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Arial Black</vt:lpstr>
      <vt:lpstr>Wingdings</vt:lpstr>
      <vt:lpstr>Default Design</vt:lpstr>
      <vt:lpstr>Slide 1</vt:lpstr>
      <vt:lpstr>Khởi động</vt:lpstr>
      <vt:lpstr>Bài cũ: </vt:lpstr>
      <vt:lpstr>Viết bảng con chữ   </vt:lpstr>
      <vt:lpstr>Bài mới:</vt:lpstr>
      <vt:lpstr>Slide 6</vt:lpstr>
      <vt:lpstr>Slide 7</vt:lpstr>
      <vt:lpstr>Slide 8</vt:lpstr>
      <vt:lpstr>Slide 9</vt:lpstr>
      <vt:lpstr>Slide 10</vt:lpstr>
      <vt:lpstr>Em hãy nêu điểm giống và khác nhau giữa 2 chữ:</vt:lpstr>
      <vt:lpstr>Viết bảng con 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59</cp:revision>
  <dcterms:created xsi:type="dcterms:W3CDTF">2009-11-05T02:49:04Z</dcterms:created>
  <dcterms:modified xsi:type="dcterms:W3CDTF">2016-06-29T09:26:20Z</dcterms:modified>
</cp:coreProperties>
</file>